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diagrams/colors1.xml" ContentType="application/vnd.openxmlformats-officedocument.drawingml.diagramColors+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diagrams/data1.xml" ContentType="application/vnd.openxmlformats-officedocument.drawingml.diagramData+xml"/>
  <Override PartName="/ppt/diagrams/drawing1.xml" ContentType="application/vnd.ms-office.drawingml.diagramDrawing+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diagrams/layout1.xml" ContentType="application/vnd.openxmlformats-officedocument.drawingml.diagram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19"/>
  </p:notesMasterIdLst>
  <p:sldIdLst>
    <p:sldId id="256" r:id="rId2"/>
    <p:sldId id="258" r:id="rId3"/>
    <p:sldId id="257"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5" d="100"/>
          <a:sy n="85" d="100"/>
        </p:scale>
        <p:origin x="-1560"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46918-44F2-457D-A22E-05147DDFB76D}" type="doc">
      <dgm:prSet loTypeId="urn:microsoft.com/office/officeart/2005/8/layout/venn3" loCatId="relationship" qsTypeId="urn:microsoft.com/office/officeart/2005/8/quickstyle/3d1" qsCatId="3D" csTypeId="urn:microsoft.com/office/officeart/2005/8/colors/colorful1" csCatId="colorful" phldr="1"/>
      <dgm:spPr/>
      <dgm:t>
        <a:bodyPr/>
        <a:lstStyle/>
        <a:p>
          <a:endParaRPr lang="en-US"/>
        </a:p>
      </dgm:t>
    </dgm:pt>
    <dgm:pt modelId="{E0E298A9-D3F5-474E-A101-816CAAA39D4D}">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1200"/>
            <a:t>Be in class on time, prepared, and ready to learn</a:t>
          </a:r>
        </a:p>
      </dgm:t>
    </dgm:pt>
    <dgm:pt modelId="{1CE306BC-9EBD-404C-A248-EE990370DE86}" type="parTrans" cxnId="{A28ACC73-8555-4044-85CA-B829999CF4AA}">
      <dgm:prSet/>
      <dgm:spPr/>
      <dgm:t>
        <a:bodyPr/>
        <a:lstStyle/>
        <a:p>
          <a:endParaRPr lang="en-US"/>
        </a:p>
      </dgm:t>
    </dgm:pt>
    <dgm:pt modelId="{FA25FCB4-CEF0-4511-818A-8749BA22E886}" type="sibTrans" cxnId="{A28ACC73-8555-4044-85CA-B829999CF4AA}">
      <dgm:prSet/>
      <dgm:spPr/>
      <dgm:t>
        <a:bodyPr/>
        <a:lstStyle/>
        <a:p>
          <a:endParaRPr lang="en-US"/>
        </a:p>
      </dgm:t>
    </dgm:pt>
    <dgm:pt modelId="{D354F44B-EFE6-43A7-8FB0-056EDD1F5ACE}">
      <dgm:prSet phldrT="[Text]" custT="1">
        <dgm:style>
          <a:lnRef idx="2">
            <a:schemeClr val="accent3"/>
          </a:lnRef>
          <a:fillRef idx="1">
            <a:schemeClr val="lt1"/>
          </a:fillRef>
          <a:effectRef idx="0">
            <a:schemeClr val="accent3"/>
          </a:effectRef>
          <a:fontRef idx="minor">
            <a:schemeClr val="dk1"/>
          </a:fontRef>
        </dgm:style>
      </dgm:prSet>
      <dgm:spPr/>
      <dgm:t>
        <a:bodyPr/>
        <a:lstStyle/>
        <a:p>
          <a:r>
            <a:rPr lang="en-US" sz="1200"/>
            <a:t>Participate in classroom activities</a:t>
          </a:r>
        </a:p>
      </dgm:t>
    </dgm:pt>
    <dgm:pt modelId="{C29E3F65-9110-4C1E-AA0B-E69179184E20}" type="parTrans" cxnId="{DE391CB8-73B1-4B0D-9C35-D4ABFF345BD7}">
      <dgm:prSet/>
      <dgm:spPr/>
      <dgm:t>
        <a:bodyPr/>
        <a:lstStyle/>
        <a:p>
          <a:endParaRPr lang="en-US"/>
        </a:p>
      </dgm:t>
    </dgm:pt>
    <dgm:pt modelId="{ED5F631B-D468-4655-9EA7-0AB3F5395C70}" type="sibTrans" cxnId="{DE391CB8-73B1-4B0D-9C35-D4ABFF345BD7}">
      <dgm:prSet/>
      <dgm:spPr/>
      <dgm:t>
        <a:bodyPr/>
        <a:lstStyle/>
        <a:p>
          <a:endParaRPr lang="en-US"/>
        </a:p>
      </dgm:t>
    </dgm:pt>
    <dgm:pt modelId="{9C022C81-62F9-4652-B839-BE1489874343}">
      <dgm:prSet phldrT="[Text]" custT="1">
        <dgm:style>
          <a:lnRef idx="2">
            <a:schemeClr val="accent4"/>
          </a:lnRef>
          <a:fillRef idx="1">
            <a:schemeClr val="lt1"/>
          </a:fillRef>
          <a:effectRef idx="0">
            <a:schemeClr val="accent4"/>
          </a:effectRef>
          <a:fontRef idx="minor">
            <a:schemeClr val="dk1"/>
          </a:fontRef>
        </dgm:style>
      </dgm:prSet>
      <dgm:spPr/>
      <dgm:t>
        <a:bodyPr anchor="ctr"/>
        <a:lstStyle/>
        <a:p>
          <a:pPr algn="ctr"/>
          <a:r>
            <a:rPr lang="en-US" sz="1100"/>
            <a:t>Be on-task, positive, and give your best effort</a:t>
          </a:r>
        </a:p>
      </dgm:t>
    </dgm:pt>
    <dgm:pt modelId="{7B0EE56D-6D25-4BBC-9748-E69ECCD34F13}" type="parTrans" cxnId="{30C3E999-485A-486E-ABD7-E54B3B2F62C7}">
      <dgm:prSet/>
      <dgm:spPr/>
      <dgm:t>
        <a:bodyPr/>
        <a:lstStyle/>
        <a:p>
          <a:endParaRPr lang="en-US"/>
        </a:p>
      </dgm:t>
    </dgm:pt>
    <dgm:pt modelId="{E95B24DA-A345-46C9-9013-76C9D75738D3}" type="sibTrans" cxnId="{30C3E999-485A-486E-ABD7-E54B3B2F62C7}">
      <dgm:prSet/>
      <dgm:spPr/>
      <dgm:t>
        <a:bodyPr/>
        <a:lstStyle/>
        <a:p>
          <a:endParaRPr lang="en-US"/>
        </a:p>
      </dgm:t>
    </dgm:pt>
    <dgm:pt modelId="{88862D89-2FC1-4255-B4F1-D1E9C5C81906}">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100"/>
            <a:t>Show respect for your classmates, teacher, and clasroom </a:t>
          </a:r>
        </a:p>
      </dgm:t>
    </dgm:pt>
    <dgm:pt modelId="{F45CAEC0-4F11-43A8-8330-81FE688A106F}" type="parTrans" cxnId="{04007462-5D9B-40F1-9CBB-0E15D77381DD}">
      <dgm:prSet/>
      <dgm:spPr/>
      <dgm:t>
        <a:bodyPr/>
        <a:lstStyle/>
        <a:p>
          <a:endParaRPr lang="en-US"/>
        </a:p>
      </dgm:t>
    </dgm:pt>
    <dgm:pt modelId="{B4944658-7900-4ABC-B144-A8CDAEA77DD4}" type="sibTrans" cxnId="{04007462-5D9B-40F1-9CBB-0E15D77381DD}">
      <dgm:prSet/>
      <dgm:spPr/>
      <dgm:t>
        <a:bodyPr/>
        <a:lstStyle/>
        <a:p>
          <a:endParaRPr lang="en-US"/>
        </a:p>
      </dgm:t>
    </dgm:pt>
    <dgm:pt modelId="{97F28292-C048-460D-892D-64D5ABAC8FF7}" type="pres">
      <dgm:prSet presAssocID="{BD346918-44F2-457D-A22E-05147DDFB76D}" presName="Name0" presStyleCnt="0">
        <dgm:presLayoutVars>
          <dgm:dir/>
          <dgm:resizeHandles val="exact"/>
        </dgm:presLayoutVars>
      </dgm:prSet>
      <dgm:spPr/>
      <dgm:t>
        <a:bodyPr/>
        <a:lstStyle/>
        <a:p>
          <a:endParaRPr lang="en-US"/>
        </a:p>
      </dgm:t>
    </dgm:pt>
    <dgm:pt modelId="{A933D96C-0CA6-4D7C-AAA5-ED9CE8EA5597}" type="pres">
      <dgm:prSet presAssocID="{E0E298A9-D3F5-474E-A101-816CAAA39D4D}" presName="Name5" presStyleLbl="vennNode1" presStyleIdx="0" presStyleCnt="4" custLinFactNeighborX="-3784" custLinFactNeighborY="637">
        <dgm:presLayoutVars>
          <dgm:bulletEnabled val="1"/>
        </dgm:presLayoutVars>
      </dgm:prSet>
      <dgm:spPr/>
      <dgm:t>
        <a:bodyPr/>
        <a:lstStyle/>
        <a:p>
          <a:endParaRPr lang="en-US"/>
        </a:p>
      </dgm:t>
    </dgm:pt>
    <dgm:pt modelId="{ED66AFF7-0AB4-4A01-82BA-3A69CC125E07}" type="pres">
      <dgm:prSet presAssocID="{FA25FCB4-CEF0-4511-818A-8749BA22E886}" presName="space" presStyleCnt="0"/>
      <dgm:spPr/>
    </dgm:pt>
    <dgm:pt modelId="{8A257486-1253-47E7-9F8D-9CBA6339DE83}" type="pres">
      <dgm:prSet presAssocID="{D354F44B-EFE6-43A7-8FB0-056EDD1F5ACE}" presName="Name5" presStyleLbl="vennNode1" presStyleIdx="1" presStyleCnt="4">
        <dgm:presLayoutVars>
          <dgm:bulletEnabled val="1"/>
        </dgm:presLayoutVars>
      </dgm:prSet>
      <dgm:spPr/>
      <dgm:t>
        <a:bodyPr/>
        <a:lstStyle/>
        <a:p>
          <a:endParaRPr lang="en-US"/>
        </a:p>
      </dgm:t>
    </dgm:pt>
    <dgm:pt modelId="{49438AFF-1B69-4E3A-A246-04FC0EB6BAC9}" type="pres">
      <dgm:prSet presAssocID="{ED5F631B-D468-4655-9EA7-0AB3F5395C70}" presName="space" presStyleCnt="0"/>
      <dgm:spPr/>
    </dgm:pt>
    <dgm:pt modelId="{B3BAF0A5-7B04-4947-9334-57362F690139}" type="pres">
      <dgm:prSet presAssocID="{9C022C81-62F9-4652-B839-BE1489874343}" presName="Name5" presStyleLbl="vennNode1" presStyleIdx="2" presStyleCnt="4" custScaleX="99947">
        <dgm:presLayoutVars>
          <dgm:bulletEnabled val="1"/>
        </dgm:presLayoutVars>
      </dgm:prSet>
      <dgm:spPr/>
      <dgm:t>
        <a:bodyPr/>
        <a:lstStyle/>
        <a:p>
          <a:endParaRPr lang="en-US"/>
        </a:p>
      </dgm:t>
    </dgm:pt>
    <dgm:pt modelId="{88974487-2658-4F58-8375-DF806C373822}" type="pres">
      <dgm:prSet presAssocID="{E95B24DA-A345-46C9-9013-76C9D75738D3}" presName="space" presStyleCnt="0"/>
      <dgm:spPr/>
    </dgm:pt>
    <dgm:pt modelId="{F9409AF1-B203-4FA8-8739-F01D58392843}" type="pres">
      <dgm:prSet presAssocID="{88862D89-2FC1-4255-B4F1-D1E9C5C81906}" presName="Name5" presStyleLbl="vennNode1" presStyleIdx="3" presStyleCnt="4">
        <dgm:presLayoutVars>
          <dgm:bulletEnabled val="1"/>
        </dgm:presLayoutVars>
      </dgm:prSet>
      <dgm:spPr/>
      <dgm:t>
        <a:bodyPr/>
        <a:lstStyle/>
        <a:p>
          <a:endParaRPr lang="en-US"/>
        </a:p>
      </dgm:t>
    </dgm:pt>
  </dgm:ptLst>
  <dgm:cxnLst>
    <dgm:cxn modelId="{04007462-5D9B-40F1-9CBB-0E15D77381DD}" srcId="{BD346918-44F2-457D-A22E-05147DDFB76D}" destId="{88862D89-2FC1-4255-B4F1-D1E9C5C81906}" srcOrd="3" destOrd="0" parTransId="{F45CAEC0-4F11-43A8-8330-81FE688A106F}" sibTransId="{B4944658-7900-4ABC-B144-A8CDAEA77DD4}"/>
    <dgm:cxn modelId="{216961B4-4158-094C-AA9B-91ED068C2581}" type="presOf" srcId="{88862D89-2FC1-4255-B4F1-D1E9C5C81906}" destId="{F9409AF1-B203-4FA8-8739-F01D58392843}" srcOrd="0" destOrd="0" presId="urn:microsoft.com/office/officeart/2005/8/layout/venn3"/>
    <dgm:cxn modelId="{7919C754-F861-6A40-A264-0994D4E13B0B}" type="presOf" srcId="{E0E298A9-D3F5-474E-A101-816CAAA39D4D}" destId="{A933D96C-0CA6-4D7C-AAA5-ED9CE8EA5597}" srcOrd="0" destOrd="0" presId="urn:microsoft.com/office/officeart/2005/8/layout/venn3"/>
    <dgm:cxn modelId="{2EA922A0-4004-F947-8FE2-650B8E7A22A0}" type="presOf" srcId="{D354F44B-EFE6-43A7-8FB0-056EDD1F5ACE}" destId="{8A257486-1253-47E7-9F8D-9CBA6339DE83}" srcOrd="0" destOrd="0" presId="urn:microsoft.com/office/officeart/2005/8/layout/venn3"/>
    <dgm:cxn modelId="{E142D3D0-8493-E747-ACA4-FB8667B6AD50}" type="presOf" srcId="{9C022C81-62F9-4652-B839-BE1489874343}" destId="{B3BAF0A5-7B04-4947-9334-57362F690139}" srcOrd="0" destOrd="0" presId="urn:microsoft.com/office/officeart/2005/8/layout/venn3"/>
    <dgm:cxn modelId="{DE391CB8-73B1-4B0D-9C35-D4ABFF345BD7}" srcId="{BD346918-44F2-457D-A22E-05147DDFB76D}" destId="{D354F44B-EFE6-43A7-8FB0-056EDD1F5ACE}" srcOrd="1" destOrd="0" parTransId="{C29E3F65-9110-4C1E-AA0B-E69179184E20}" sibTransId="{ED5F631B-D468-4655-9EA7-0AB3F5395C70}"/>
    <dgm:cxn modelId="{30C3E999-485A-486E-ABD7-E54B3B2F62C7}" srcId="{BD346918-44F2-457D-A22E-05147DDFB76D}" destId="{9C022C81-62F9-4652-B839-BE1489874343}" srcOrd="2" destOrd="0" parTransId="{7B0EE56D-6D25-4BBC-9748-E69ECCD34F13}" sibTransId="{E95B24DA-A345-46C9-9013-76C9D75738D3}"/>
    <dgm:cxn modelId="{6166B6D3-2E87-8540-972E-AC74649612B2}" type="presOf" srcId="{BD346918-44F2-457D-A22E-05147DDFB76D}" destId="{97F28292-C048-460D-892D-64D5ABAC8FF7}" srcOrd="0" destOrd="0" presId="urn:microsoft.com/office/officeart/2005/8/layout/venn3"/>
    <dgm:cxn modelId="{A28ACC73-8555-4044-85CA-B829999CF4AA}" srcId="{BD346918-44F2-457D-A22E-05147DDFB76D}" destId="{E0E298A9-D3F5-474E-A101-816CAAA39D4D}" srcOrd="0" destOrd="0" parTransId="{1CE306BC-9EBD-404C-A248-EE990370DE86}" sibTransId="{FA25FCB4-CEF0-4511-818A-8749BA22E886}"/>
    <dgm:cxn modelId="{3A5AB200-E3F6-5646-B186-59A2454314FB}" type="presParOf" srcId="{97F28292-C048-460D-892D-64D5ABAC8FF7}" destId="{A933D96C-0CA6-4D7C-AAA5-ED9CE8EA5597}" srcOrd="0" destOrd="0" presId="urn:microsoft.com/office/officeart/2005/8/layout/venn3"/>
    <dgm:cxn modelId="{AB306452-FCFD-C94F-9068-3D2E00C907F8}" type="presParOf" srcId="{97F28292-C048-460D-892D-64D5ABAC8FF7}" destId="{ED66AFF7-0AB4-4A01-82BA-3A69CC125E07}" srcOrd="1" destOrd="0" presId="urn:microsoft.com/office/officeart/2005/8/layout/venn3"/>
    <dgm:cxn modelId="{90AFFB3D-FC31-A940-8CF6-27AD1869FE34}" type="presParOf" srcId="{97F28292-C048-460D-892D-64D5ABAC8FF7}" destId="{8A257486-1253-47E7-9F8D-9CBA6339DE83}" srcOrd="2" destOrd="0" presId="urn:microsoft.com/office/officeart/2005/8/layout/venn3"/>
    <dgm:cxn modelId="{B1A15D40-9B5B-2146-819D-B6B666D03E66}" type="presParOf" srcId="{97F28292-C048-460D-892D-64D5ABAC8FF7}" destId="{49438AFF-1B69-4E3A-A246-04FC0EB6BAC9}" srcOrd="3" destOrd="0" presId="urn:microsoft.com/office/officeart/2005/8/layout/venn3"/>
    <dgm:cxn modelId="{85366E03-FE8C-9A42-AC6B-5A61ADCB52A8}" type="presParOf" srcId="{97F28292-C048-460D-892D-64D5ABAC8FF7}" destId="{B3BAF0A5-7B04-4947-9334-57362F690139}" srcOrd="4" destOrd="0" presId="urn:microsoft.com/office/officeart/2005/8/layout/venn3"/>
    <dgm:cxn modelId="{1769C3EE-A755-3949-B5A0-CBB3DAF3F785}" type="presParOf" srcId="{97F28292-C048-460D-892D-64D5ABAC8FF7}" destId="{88974487-2658-4F58-8375-DF806C373822}" srcOrd="5" destOrd="0" presId="urn:microsoft.com/office/officeart/2005/8/layout/venn3"/>
    <dgm:cxn modelId="{D07FF5BA-9566-BA41-9DAB-F87974E3FEC8}" type="presParOf" srcId="{97F28292-C048-460D-892D-64D5ABAC8FF7}" destId="{F9409AF1-B203-4FA8-8739-F01D58392843}"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33D96C-0CA6-4D7C-AAA5-ED9CE8EA5597}">
      <dsp:nvSpPr>
        <dsp:cNvPr id="0" name=""/>
        <dsp:cNvSpPr/>
      </dsp:nvSpPr>
      <dsp:spPr>
        <a:xfrm>
          <a:off x="0" y="787083"/>
          <a:ext cx="2419052" cy="2419052"/>
        </a:xfrm>
        <a:prstGeom prst="ellipse">
          <a:avLst/>
        </a:prstGeom>
        <a:solidFill>
          <a:schemeClr val="lt1"/>
        </a:solidFill>
        <a:ln w="381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33129" tIns="15240" rIns="133129" bIns="15240" numCol="1" spcCol="1270" anchor="ctr" anchorCtr="0">
          <a:noAutofit/>
        </a:bodyPr>
        <a:lstStyle/>
        <a:p>
          <a:pPr lvl="0" algn="ctr" defTabSz="533400">
            <a:lnSpc>
              <a:spcPct val="90000"/>
            </a:lnSpc>
            <a:spcBef>
              <a:spcPct val="0"/>
            </a:spcBef>
            <a:spcAft>
              <a:spcPct val="35000"/>
            </a:spcAft>
          </a:pPr>
          <a:r>
            <a:rPr lang="en-US" sz="1200" kern="1200"/>
            <a:t>Be in class on time, prepared, and ready to learn</a:t>
          </a:r>
        </a:p>
      </dsp:txBody>
      <dsp:txXfrm>
        <a:off x="0" y="787083"/>
        <a:ext cx="2419052" cy="2419052"/>
      </dsp:txXfrm>
    </dsp:sp>
    <dsp:sp modelId="{8A257486-1253-47E7-9F8D-9CBA6339DE83}">
      <dsp:nvSpPr>
        <dsp:cNvPr id="0" name=""/>
        <dsp:cNvSpPr/>
      </dsp:nvSpPr>
      <dsp:spPr>
        <a:xfrm>
          <a:off x="1938293" y="771673"/>
          <a:ext cx="2419052" cy="2419052"/>
        </a:xfrm>
        <a:prstGeom prst="ellipse">
          <a:avLst/>
        </a:prstGeom>
        <a:solidFill>
          <a:schemeClr val="lt1"/>
        </a:solidFill>
        <a:ln w="38100" cap="flat" cmpd="sng" algn="ctr">
          <a:solidFill>
            <a:schemeClr val="accent3"/>
          </a:solid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133129" tIns="15240" rIns="133129" bIns="15240" numCol="1" spcCol="1270" anchor="ctr" anchorCtr="0">
          <a:noAutofit/>
        </a:bodyPr>
        <a:lstStyle/>
        <a:p>
          <a:pPr lvl="0" algn="ctr" defTabSz="533400">
            <a:lnSpc>
              <a:spcPct val="90000"/>
            </a:lnSpc>
            <a:spcBef>
              <a:spcPct val="0"/>
            </a:spcBef>
            <a:spcAft>
              <a:spcPct val="35000"/>
            </a:spcAft>
          </a:pPr>
          <a:r>
            <a:rPr lang="en-US" sz="1200" kern="1200"/>
            <a:t>Participate in classroom activities</a:t>
          </a:r>
        </a:p>
      </dsp:txBody>
      <dsp:txXfrm>
        <a:off x="1938293" y="771673"/>
        <a:ext cx="2419052" cy="2419052"/>
      </dsp:txXfrm>
    </dsp:sp>
    <dsp:sp modelId="{B3BAF0A5-7B04-4947-9334-57362F690139}">
      <dsp:nvSpPr>
        <dsp:cNvPr id="0" name=""/>
        <dsp:cNvSpPr/>
      </dsp:nvSpPr>
      <dsp:spPr>
        <a:xfrm>
          <a:off x="3873535" y="771673"/>
          <a:ext cx="2417770" cy="2419052"/>
        </a:xfrm>
        <a:prstGeom prst="ellipse">
          <a:avLst/>
        </a:prstGeom>
        <a:solidFill>
          <a:schemeClr val="lt1"/>
        </a:solidFill>
        <a:ln w="38100" cap="flat" cmpd="sng" algn="ctr">
          <a:solidFill>
            <a:schemeClr val="accent4"/>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133129" tIns="13970" rIns="133129" bIns="13970" numCol="1" spcCol="1270" anchor="ctr" anchorCtr="0">
          <a:noAutofit/>
        </a:bodyPr>
        <a:lstStyle/>
        <a:p>
          <a:pPr lvl="0" algn="ctr" defTabSz="488950">
            <a:lnSpc>
              <a:spcPct val="90000"/>
            </a:lnSpc>
            <a:spcBef>
              <a:spcPct val="0"/>
            </a:spcBef>
            <a:spcAft>
              <a:spcPct val="35000"/>
            </a:spcAft>
          </a:pPr>
          <a:r>
            <a:rPr lang="en-US" sz="1100" kern="1200"/>
            <a:t>Be on-task, positive, and give your best effort</a:t>
          </a:r>
        </a:p>
      </dsp:txBody>
      <dsp:txXfrm>
        <a:off x="3873535" y="771673"/>
        <a:ext cx="2417770" cy="2419052"/>
      </dsp:txXfrm>
    </dsp:sp>
    <dsp:sp modelId="{F9409AF1-B203-4FA8-8739-F01D58392843}">
      <dsp:nvSpPr>
        <dsp:cNvPr id="0" name=""/>
        <dsp:cNvSpPr/>
      </dsp:nvSpPr>
      <dsp:spPr>
        <a:xfrm>
          <a:off x="5807495" y="771673"/>
          <a:ext cx="2419052" cy="2419052"/>
        </a:xfrm>
        <a:prstGeom prst="ellipse">
          <a:avLst/>
        </a:prstGeom>
        <a:solidFill>
          <a:schemeClr val="lt1"/>
        </a:solidFill>
        <a:ln w="38100" cap="flat" cmpd="sng" algn="ctr">
          <a:solidFill>
            <a:schemeClr val="accent5"/>
          </a:solidFill>
          <a:prstDash val="solid"/>
        </a:ln>
        <a:effectLst/>
        <a:scene3d>
          <a:camera prst="orthographicFront"/>
          <a:lightRig rig="flat" dir="t"/>
        </a:scene3d>
        <a:sp3d/>
      </dsp:spPr>
      <dsp:style>
        <a:lnRef idx="2">
          <a:schemeClr val="accent5"/>
        </a:lnRef>
        <a:fillRef idx="1">
          <a:schemeClr val="lt1"/>
        </a:fillRef>
        <a:effectRef idx="0">
          <a:schemeClr val="accent5"/>
        </a:effectRef>
        <a:fontRef idx="minor">
          <a:schemeClr val="dk1"/>
        </a:fontRef>
      </dsp:style>
      <dsp:txBody>
        <a:bodyPr spcFirstLastPara="0" vert="horz" wrap="square" lIns="133129" tIns="13970" rIns="133129" bIns="13970" numCol="1" spcCol="1270" anchor="ctr" anchorCtr="0">
          <a:noAutofit/>
        </a:bodyPr>
        <a:lstStyle/>
        <a:p>
          <a:pPr lvl="0" algn="ctr" defTabSz="488950">
            <a:lnSpc>
              <a:spcPct val="90000"/>
            </a:lnSpc>
            <a:spcBef>
              <a:spcPct val="0"/>
            </a:spcBef>
            <a:spcAft>
              <a:spcPct val="35000"/>
            </a:spcAft>
          </a:pPr>
          <a:r>
            <a:rPr lang="en-US" sz="1100" kern="1200"/>
            <a:t>Show respect for your classmates, teacher, and clasroom </a:t>
          </a:r>
        </a:p>
      </dsp:txBody>
      <dsp:txXfrm>
        <a:off x="5807495" y="771673"/>
        <a:ext cx="2419052" cy="2419052"/>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CB9389-D234-E54C-BE0B-3380060B8904}" type="datetimeFigureOut">
              <a:rPr lang="en-US" smtClean="0"/>
              <a:t>8/22/11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EE5FF-6C2E-754F-BBAA-72653E8F87E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here to tell you that EVERYONE can do math. If</a:t>
            </a:r>
            <a:r>
              <a:rPr lang="en-US" baseline="0" dirty="0" smtClean="0"/>
              <a:t> you’ve struggled with math in the past I am here to help you. We will be looking at algebra in new ways in this class so that we can learn math together. Sometimes I hear students teasing or poking fun at the Algebra 1 students saying things like, You’re only in Algebra or you’re still in Algebra. Well you should know that you are no less capable than any one of those students.</a:t>
            </a:r>
            <a:endParaRPr lang="en-US" dirty="0"/>
          </a:p>
        </p:txBody>
      </p:sp>
      <p:sp>
        <p:nvSpPr>
          <p:cNvPr id="4" name="Slide Number Placeholder 3"/>
          <p:cNvSpPr>
            <a:spLocks noGrp="1"/>
          </p:cNvSpPr>
          <p:nvPr>
            <p:ph type="sldNum" sz="quarter" idx="10"/>
          </p:nvPr>
        </p:nvSpPr>
        <p:spPr/>
        <p:txBody>
          <a:bodyPr/>
          <a:lstStyle/>
          <a:p>
            <a:fld id="{ABCEE5FF-6C2E-754F-BBAA-72653E8F87EA}"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07E33D5-AF1D-0548-AAC7-0FBA28D99752}" type="datetimeFigureOut">
              <a:rPr lang="en-US" smtClean="0"/>
              <a:t>8/22/11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1279-620D-2D40-A7E0-51C36B673222}" type="slidenum">
              <a:rPr lang="en-US" smtClean="0"/>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E33D5-AF1D-0548-AAC7-0FBA28D99752}" type="datetimeFigureOut">
              <a:rPr lang="en-US" smtClean="0"/>
              <a:t>8/22/11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E1279-620D-2D40-A7E0-51C36B673222}" type="slidenum">
              <a:rPr lang="en-US" smtClean="0"/>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7E33D5-AF1D-0548-AAC7-0FBA28D99752}" type="datetimeFigureOut">
              <a:rPr lang="en-US" smtClean="0"/>
              <a:t>8/22/11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1279-620D-2D40-A7E0-51C36B673222}" type="slidenum">
              <a:rPr lang="en-US" smtClean="0"/>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F07E33D5-AF1D-0548-AAC7-0FBA28D99752}" type="datetimeFigureOut">
              <a:rPr lang="en-US" smtClean="0"/>
              <a:t>8/22/11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1279-620D-2D40-A7E0-51C36B673222}" type="slidenum">
              <a:rPr lang="en-US" smtClean="0"/>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7E33D5-AF1D-0548-AAC7-0FBA28D99752}" type="datetimeFigureOut">
              <a:rPr lang="en-US" smtClean="0"/>
              <a:t>8/22/11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1279-620D-2D40-A7E0-51C36B673222}" type="slidenum">
              <a:rPr lang="en-US" smtClean="0"/>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07E33D5-AF1D-0548-AAC7-0FBA28D99752}" type="datetimeFigureOut">
              <a:rPr lang="en-US" smtClean="0"/>
              <a:t>8/22/11</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E33D5-AF1D-0548-AAC7-0FBA28D99752}" type="datetimeFigureOut">
              <a:rPr lang="en-US" smtClean="0"/>
              <a:t>8/22/11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1279-620D-2D40-A7E0-51C36B673222}" type="slidenum">
              <a:rPr lang="en-US" smtClean="0"/>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7E33D5-AF1D-0548-AAC7-0FBA28D99752}" type="datetimeFigureOut">
              <a:rPr lang="en-US" smtClean="0"/>
              <a:t>8/22/11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E1279-620D-2D40-A7E0-51C36B673222}" type="slidenum">
              <a:rPr lang="en-US" smtClean="0"/>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07E33D5-AF1D-0548-AAC7-0FBA28D99752}" type="datetimeFigureOut">
              <a:rPr lang="en-US" smtClean="0"/>
              <a:t>8/22/11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9E1279-620D-2D40-A7E0-51C36B673222}" type="slidenum">
              <a:rPr lang="en-US" smtClean="0"/>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7E33D5-AF1D-0548-AAC7-0FBA28D99752}" type="datetimeFigureOut">
              <a:rPr lang="en-US" smtClean="0"/>
              <a:t>8/22/11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9E1279-620D-2D40-A7E0-51C36B673222}" type="slidenum">
              <a:rPr lang="en-US" smtClean="0"/>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E33D5-AF1D-0548-AAC7-0FBA28D99752}" type="datetimeFigureOut">
              <a:rPr lang="en-US" smtClean="0"/>
              <a:t>8/22/11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9E1279-620D-2D40-A7E0-51C36B673222}" type="slidenum">
              <a:rPr lang="en-US" smtClean="0"/>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E33D5-AF1D-0548-AAC7-0FBA28D99752}" type="datetimeFigureOut">
              <a:rPr lang="en-US" smtClean="0"/>
              <a:t>8/22/11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E1279-620D-2D40-A7E0-51C36B673222}" type="slidenum">
              <a:rPr lang="en-US" smtClean="0"/>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E33D5-AF1D-0548-AAC7-0FBA28D99752}" type="datetimeFigureOut">
              <a:rPr lang="en-US" smtClean="0"/>
              <a:t>8/22/11</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89E1279-620D-2D40-A7E0-51C36B67322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random/>
  </p:transition>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missmendel.weeb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video" Target="file://localhost/Users/daniellemendel/Documents/Teaching/Math/WeUseMath-POS-high.mov" TargetMode="External"/><Relationship Id="rId2" Type="http://schemas.openxmlformats.org/officeDocument/2006/relationships/slideLayout" Target="../slideLayouts/slideLayout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Algebra 1</a:t>
            </a:r>
            <a:endParaRPr lang="en-US" dirty="0"/>
          </a:p>
        </p:txBody>
      </p:sp>
      <p:sp>
        <p:nvSpPr>
          <p:cNvPr id="3" name="Subtitle 2"/>
          <p:cNvSpPr>
            <a:spLocks noGrp="1"/>
          </p:cNvSpPr>
          <p:nvPr>
            <p:ph type="subTitle" idx="1"/>
          </p:nvPr>
        </p:nvSpPr>
        <p:spPr/>
        <p:txBody>
          <a:bodyPr/>
          <a:lstStyle/>
          <a:p>
            <a:r>
              <a:rPr lang="en-US" dirty="0" smtClean="0"/>
              <a:t>2011-2012</a:t>
            </a:r>
            <a:endParaRPr lang="en-US" dirty="0"/>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a:t>
            </a:r>
            <a:endParaRPr lang="en-US" dirty="0"/>
          </a:p>
        </p:txBody>
      </p:sp>
      <p:sp>
        <p:nvSpPr>
          <p:cNvPr id="3" name="Content Placeholder 2"/>
          <p:cNvSpPr>
            <a:spLocks noGrp="1"/>
          </p:cNvSpPr>
          <p:nvPr>
            <p:ph sz="half" idx="1"/>
          </p:nvPr>
        </p:nvSpPr>
        <p:spPr/>
        <p:txBody>
          <a:bodyPr>
            <a:normAutofit lnSpcReduction="10000"/>
          </a:bodyPr>
          <a:lstStyle/>
          <a:p>
            <a:r>
              <a:rPr lang="en-US" b="0" dirty="0" smtClean="0"/>
              <a:t>If </a:t>
            </a:r>
            <a:r>
              <a:rPr lang="en-US" b="0" dirty="0" smtClean="0"/>
              <a:t>you</a:t>
            </a:r>
            <a:r>
              <a:rPr lang="en-US" dirty="0" smtClean="0"/>
              <a:t> </a:t>
            </a:r>
            <a:r>
              <a:rPr lang="en-US" b="0" dirty="0" smtClean="0"/>
              <a:t>are caught cheating at all you will receive a</a:t>
            </a:r>
            <a:r>
              <a:rPr lang="en-US" b="0" dirty="0" smtClean="0"/>
              <a:t> “0”. </a:t>
            </a:r>
          </a:p>
          <a:p>
            <a:r>
              <a:rPr lang="en-US" b="0" dirty="0" smtClean="0"/>
              <a:t>Use </a:t>
            </a:r>
            <a:r>
              <a:rPr lang="en-US" b="0" dirty="0" smtClean="0"/>
              <a:t>of a cell phone or other listening device during a test or quiz is considered cheating. </a:t>
            </a:r>
            <a:r>
              <a:rPr lang="en-US" b="0" dirty="0" smtClean="0"/>
              <a:t> </a:t>
            </a:r>
          </a:p>
          <a:p>
            <a:r>
              <a:rPr lang="en-US" b="0" dirty="0" smtClean="0"/>
              <a:t>Copying </a:t>
            </a:r>
            <a:r>
              <a:rPr lang="en-US" b="0" dirty="0" smtClean="0"/>
              <a:t>someone else’s homework is considered cheating, working together is encouraged but don’t confuse working together with cheating. This list is not inclusive. Work given a</a:t>
            </a:r>
            <a:r>
              <a:rPr lang="en-US" b="0" dirty="0" smtClean="0"/>
              <a:t> “0” </a:t>
            </a:r>
            <a:r>
              <a:rPr lang="en-US" b="0" dirty="0" smtClean="0"/>
              <a:t>for cheating cannot be made up including tests.</a:t>
            </a:r>
            <a:endParaRPr lang="en-US" dirty="0" smtClean="0"/>
          </a:p>
          <a:p>
            <a:endParaRPr lang="en-US" dirty="0"/>
          </a:p>
        </p:txBody>
      </p:sp>
      <p:pic>
        <p:nvPicPr>
          <p:cNvPr id="48130" name="Picture 2"/>
          <p:cNvPicPr>
            <a:picLocks noChangeAspect="1" noChangeArrowheads="1"/>
          </p:cNvPicPr>
          <p:nvPr/>
        </p:nvPicPr>
        <p:blipFill>
          <a:blip r:embed="rId2"/>
          <a:srcRect/>
          <a:stretch>
            <a:fillRect/>
          </a:stretch>
        </p:blipFill>
        <p:spPr bwMode="auto">
          <a:xfrm>
            <a:off x="5264150" y="2366963"/>
            <a:ext cx="2857500" cy="2857500"/>
          </a:xfrm>
          <a:prstGeom prst="rect">
            <a:avLst/>
          </a:prstGeom>
          <a:noFill/>
          <a:ln w="9525">
            <a:noFill/>
            <a:miter lim="800000"/>
            <a:headEnd/>
            <a:tailEnd/>
          </a:ln>
          <a:effectLst/>
        </p:spPr>
      </p:pic>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Scale</a:t>
            </a:r>
            <a:endParaRPr lang="en-US" dirty="0"/>
          </a:p>
        </p:txBody>
      </p:sp>
      <p:pic>
        <p:nvPicPr>
          <p:cNvPr id="4" name="Picture 3"/>
          <p:cNvPicPr>
            <a:picLocks noChangeAspect="1"/>
          </p:cNvPicPr>
          <p:nvPr/>
        </p:nvPicPr>
        <p:blipFill>
          <a:blip r:embed="rId2"/>
          <a:stretch>
            <a:fillRect/>
          </a:stretch>
        </p:blipFill>
        <p:spPr>
          <a:xfrm>
            <a:off x="457200" y="2895600"/>
            <a:ext cx="8305513" cy="1885576"/>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Credit and Hall Passes</a:t>
            </a:r>
            <a:endParaRPr lang="en-US" dirty="0"/>
          </a:p>
        </p:txBody>
      </p:sp>
      <p:sp>
        <p:nvSpPr>
          <p:cNvPr id="3" name="Content Placeholder 2"/>
          <p:cNvSpPr>
            <a:spLocks noGrp="1"/>
          </p:cNvSpPr>
          <p:nvPr>
            <p:ph idx="1"/>
          </p:nvPr>
        </p:nvSpPr>
        <p:spPr/>
        <p:txBody>
          <a:bodyPr/>
          <a:lstStyle/>
          <a:p>
            <a:r>
              <a:rPr lang="en-US" dirty="0" smtClean="0"/>
              <a:t>At the beginning of each term students will be given 3 hall passes. Hall passes not used can be turned in for extra credit. This is the only guaranteed extra credit I give.</a:t>
            </a:r>
            <a:r>
              <a:rPr lang="en-US" dirty="0" smtClean="0"/>
              <a:t> </a:t>
            </a:r>
          </a:p>
          <a:p>
            <a:r>
              <a:rPr lang="en-US" dirty="0" smtClean="0"/>
              <a:t>How to Use a Hall Pass- The hall pass must be signed by me to get the hall pass to leave the room, you need to sign the hall pass clipboard, with the time you left and the time you return.</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Absence Policy</a:t>
            </a:r>
            <a:endParaRPr lang="en-US" dirty="0"/>
          </a:p>
        </p:txBody>
      </p:sp>
      <p:sp>
        <p:nvSpPr>
          <p:cNvPr id="3" name="Content Placeholder 2"/>
          <p:cNvSpPr>
            <a:spLocks noGrp="1"/>
          </p:cNvSpPr>
          <p:nvPr>
            <p:ph sz="half" idx="1"/>
          </p:nvPr>
        </p:nvSpPr>
        <p:spPr/>
        <p:txBody>
          <a:bodyPr/>
          <a:lstStyle/>
          <a:p>
            <a:r>
              <a:rPr lang="en-US" dirty="0" smtClean="0"/>
              <a:t>I support the School’s Absence Policy- see the student handbook for details</a:t>
            </a:r>
          </a:p>
          <a:p>
            <a:r>
              <a:rPr lang="en-US" dirty="0" smtClean="0"/>
              <a:t>If you are tardy- you MUST sign the tardy roster or you will be marked absent.</a:t>
            </a:r>
          </a:p>
          <a:p>
            <a:r>
              <a:rPr lang="en-US" dirty="0" smtClean="0"/>
              <a:t>If you are tardy you receive a “0” on that day’s quiz.</a:t>
            </a:r>
            <a:endParaRPr lang="en-US" dirty="0"/>
          </a:p>
        </p:txBody>
      </p:sp>
      <p:pic>
        <p:nvPicPr>
          <p:cNvPr id="52226" name="Picture 2"/>
          <p:cNvPicPr>
            <a:picLocks noChangeAspect="1" noChangeArrowheads="1"/>
          </p:cNvPicPr>
          <p:nvPr/>
        </p:nvPicPr>
        <p:blipFill>
          <a:blip r:embed="rId2"/>
          <a:srcRect/>
          <a:stretch>
            <a:fillRect/>
          </a:stretch>
        </p:blipFill>
        <p:spPr bwMode="auto">
          <a:xfrm>
            <a:off x="5376302" y="2530849"/>
            <a:ext cx="2844800" cy="2857500"/>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Help</a:t>
            </a:r>
            <a:endParaRPr lang="en-US" dirty="0"/>
          </a:p>
        </p:txBody>
      </p:sp>
      <p:sp>
        <p:nvSpPr>
          <p:cNvPr id="3" name="Content Placeholder 2"/>
          <p:cNvSpPr>
            <a:spLocks noGrp="1"/>
          </p:cNvSpPr>
          <p:nvPr>
            <p:ph sz="half" idx="1"/>
          </p:nvPr>
        </p:nvSpPr>
        <p:spPr/>
        <p:txBody>
          <a:bodyPr/>
          <a:lstStyle/>
          <a:p>
            <a:r>
              <a:rPr lang="en-US" dirty="0" smtClean="0"/>
              <a:t>Math Lab is available after school on Tuesday, Wednesday and Thursday from 2:30-3:30 in Room 33</a:t>
            </a:r>
            <a:r>
              <a:rPr lang="en-US" dirty="0" smtClean="0"/>
              <a:t>.</a:t>
            </a:r>
          </a:p>
          <a:p>
            <a:r>
              <a:rPr lang="en-US" dirty="0" smtClean="0"/>
              <a:t> </a:t>
            </a:r>
            <a:r>
              <a:rPr lang="en-US" dirty="0" smtClean="0"/>
              <a:t>If you do not understand a concept I highly recommend using the math lab to stay on top of your work</a:t>
            </a:r>
            <a:r>
              <a:rPr lang="en-US" dirty="0" smtClean="0"/>
              <a:t>.</a:t>
            </a:r>
          </a:p>
          <a:p>
            <a:r>
              <a:rPr lang="en-US" dirty="0" smtClean="0"/>
              <a:t> </a:t>
            </a:r>
            <a:r>
              <a:rPr lang="en-US" dirty="0" smtClean="0"/>
              <a:t>I will be available before school (7:15) and after school (until 2:45). The best advice I can give is: Study daily. </a:t>
            </a:r>
            <a:endParaRPr lang="en-US" dirty="0"/>
          </a:p>
        </p:txBody>
      </p:sp>
      <p:sp>
        <p:nvSpPr>
          <p:cNvPr id="4" name="Content Placeholder 3"/>
          <p:cNvSpPr>
            <a:spLocks noGrp="1"/>
          </p:cNvSpPr>
          <p:nvPr>
            <p:ph sz="half" idx="2"/>
          </p:nvPr>
        </p:nvSpPr>
        <p:spPr/>
        <p:txBody>
          <a:bodyPr/>
          <a:lstStyle/>
          <a:p>
            <a:r>
              <a:rPr lang="en-US" dirty="0" smtClean="0"/>
              <a:t>Special After School Help in Spanish-</a:t>
            </a:r>
          </a:p>
          <a:p>
            <a:pPr lvl="1"/>
            <a:r>
              <a:rPr lang="en-US" dirty="0" smtClean="0"/>
              <a:t>I will be offering after school help in Algebra in Spanish</a:t>
            </a:r>
          </a:p>
          <a:p>
            <a:pPr lvl="1"/>
            <a:r>
              <a:rPr lang="en-US" dirty="0" smtClean="0"/>
              <a:t>This will be offered on Tuesdays from 2:30-3:30 in Room 108</a:t>
            </a:r>
          </a:p>
          <a:p>
            <a:pPr lvl="1"/>
            <a:r>
              <a:rPr lang="en-US" dirty="0" smtClean="0"/>
              <a:t>I reserve the right to cancel this after school session if less than 2 students are present after 2:45</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to="" calcmode="lin" valueType="num">
                                      <p:cBhvr>
                                        <p:cTn id="27" dur="1" fill="hold"/>
                                        <p:tgtEl>
                                          <p:spTgt spid="4">
                                            <p:txEl>
                                              <p:pRg st="0" end="0"/>
                                            </p:txEl>
                                          </p:spTgt>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to="" calcmode="lin" valueType="num">
                                      <p:cBhvr>
                                        <p:cTn id="30" dur="1" fill="hold"/>
                                        <p:tgtEl>
                                          <p:spTgt spid="4">
                                            <p:txEl>
                                              <p:pRg st="1" end="1"/>
                                            </p:txEl>
                                          </p:spTgt>
                                        </p:tgtEl>
                                        <p:attrNameLst>
                                          <p:attrName/>
                                        </p:attrNameLst>
                                      </p:cBhvr>
                                    </p:anim>
                                  </p:childTnLst>
                                </p:cTn>
                              </p:par>
                              <p:par>
                                <p:cTn id="31" presetID="24" presetClass="entr" presetSubtype="0" fill="hold" grpId="0"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to="" calcmode="lin" valueType="num">
                                      <p:cBhvr>
                                        <p:cTn id="33" dur="1" fill="hold"/>
                                        <p:tgtEl>
                                          <p:spTgt spid="4">
                                            <p:txEl>
                                              <p:pRg st="2" end="2"/>
                                            </p:txEl>
                                          </p:spTgt>
                                        </p:tgtEl>
                                        <p:attrNameLst>
                                          <p:attrName/>
                                        </p:attrNameLst>
                                      </p:cBhvr>
                                    </p:anim>
                                  </p:childTnLst>
                                </p:cTn>
                              </p:par>
                              <p:par>
                                <p:cTn id="34" presetID="24" presetClass="entr" presetSubtype="0" fill="hold" grpId="0" nodeType="with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 to="" calcmode="lin" valueType="num">
                                      <p:cBhvr>
                                        <p:cTn id="36"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Rules</a:t>
            </a:r>
            <a:endParaRPr lang="en-US" dirty="0"/>
          </a:p>
        </p:txBody>
      </p:sp>
      <p:graphicFrame>
        <p:nvGraphicFramePr>
          <p:cNvPr id="6" name="Content Placeholder 5"/>
          <p:cNvGraphicFramePr>
            <a:graphicFrameLocks noGrp="1"/>
          </p:cNvGraphicFramePr>
          <p:nvPr>
            <p:ph idx="1"/>
          </p:nvPr>
        </p:nvGraphicFramePr>
        <p:xfrm>
          <a:off x="457200" y="2057400"/>
          <a:ext cx="8229600" cy="39624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Policies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0" dirty="0" smtClean="0"/>
              <a:t>Students are always expected to follow school policies on rules, dress and behavior </a:t>
            </a:r>
            <a:endParaRPr lang="en-US" dirty="0" smtClean="0"/>
          </a:p>
          <a:p>
            <a:pPr lvl="0"/>
            <a:r>
              <a:rPr lang="en-US" b="0" dirty="0" smtClean="0"/>
              <a:t>I </a:t>
            </a:r>
            <a:r>
              <a:rPr lang="en-US" b="0" dirty="0" smtClean="0"/>
              <a:t>do not allow food and drink (other than water) in the classroom.</a:t>
            </a:r>
            <a:endParaRPr lang="en-US" dirty="0" smtClean="0"/>
          </a:p>
          <a:p>
            <a:pPr lvl="0"/>
            <a:r>
              <a:rPr lang="en-US" b="0" dirty="0" smtClean="0"/>
              <a:t>I do not allow the following in class, they must be turned off and in the student’s backpack (if they are out in class they will be taken away, if it becomes a perpetual problem they will be taken to the administration):</a:t>
            </a:r>
            <a:endParaRPr lang="en-US" dirty="0" smtClean="0"/>
          </a:p>
          <a:p>
            <a:pPr lvl="1"/>
            <a:r>
              <a:rPr lang="en-US" b="0" dirty="0" smtClean="0"/>
              <a:t>Cell Phones, </a:t>
            </a:r>
            <a:r>
              <a:rPr lang="en-US" b="0" dirty="0" err="1" smtClean="0"/>
              <a:t>ipods</a:t>
            </a:r>
            <a:r>
              <a:rPr lang="en-US" b="0" dirty="0" smtClean="0"/>
              <a:t>, Mp3 players or any other distracting electronic device</a:t>
            </a:r>
            <a:endParaRPr lang="en-US" dirty="0" smtClean="0"/>
          </a:p>
          <a:p>
            <a:pPr lvl="1"/>
            <a:r>
              <a:rPr lang="en-US" b="0" dirty="0" smtClean="0"/>
              <a:t>Homework for other classes</a:t>
            </a:r>
            <a:endParaRPr lang="en-US" dirty="0" smtClean="0"/>
          </a:p>
          <a:p>
            <a:pPr lvl="1"/>
            <a:r>
              <a:rPr lang="en-US" b="0" dirty="0" smtClean="0"/>
              <a:t>Anything else that distracts from learning</a:t>
            </a:r>
            <a:endParaRPr lang="en-US" dirty="0" smtClean="0"/>
          </a:p>
          <a:p>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to="" calcmode="lin" valueType="num">
                                      <p:cBhvr>
                                        <p:cTn id="25" dur="1" fill="hold"/>
                                        <p:tgtEl>
                                          <p:spTgt spid="3">
                                            <p:txEl>
                                              <p:pRg st="3" end="3"/>
                                            </p:txEl>
                                          </p:spTgt>
                                        </p:tgtEl>
                                        <p:attrNameLst>
                                          <p:attrName/>
                                        </p:attrNameLst>
                                      </p:cBhvr>
                                    </p:anim>
                                  </p:childTnLst>
                                </p:cTn>
                              </p:par>
                              <p:par>
                                <p:cTn id="26" presetID="24"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Website Tutorial</a:t>
            </a:r>
            <a:endParaRPr lang="en-US" dirty="0"/>
          </a:p>
        </p:txBody>
      </p:sp>
      <p:sp>
        <p:nvSpPr>
          <p:cNvPr id="3" name="Text Placeholder 2"/>
          <p:cNvSpPr>
            <a:spLocks noGrp="1"/>
          </p:cNvSpPr>
          <p:nvPr>
            <p:ph type="body" idx="1"/>
          </p:nvPr>
        </p:nvSpPr>
        <p:spPr/>
        <p:txBody>
          <a:bodyPr/>
          <a:lstStyle/>
          <a:p>
            <a:r>
              <a:rPr lang="en-US" dirty="0" smtClean="0">
                <a:hlinkClick r:id="rId2"/>
              </a:rPr>
              <a:t>www.missmendel.weebly.com</a:t>
            </a:r>
            <a:endParaRPr lang="en-US" dirty="0" smtClean="0"/>
          </a:p>
          <a:p>
            <a:endParaRPr lang="en-US"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a:t>
            </a:r>
            <a:endParaRPr lang="en-US" dirty="0"/>
          </a:p>
        </p:txBody>
      </p:sp>
      <p:sp>
        <p:nvSpPr>
          <p:cNvPr id="3" name="Content Placeholder 2"/>
          <p:cNvSpPr>
            <a:spLocks noGrp="1"/>
          </p:cNvSpPr>
          <p:nvPr>
            <p:ph idx="1"/>
          </p:nvPr>
        </p:nvSpPr>
        <p:spPr/>
        <p:txBody>
          <a:bodyPr/>
          <a:lstStyle/>
          <a:p>
            <a:r>
              <a:rPr lang="en-US" dirty="0" smtClean="0"/>
              <a:t>Raise your hand if you think you weren’t born with the Math Gene?</a:t>
            </a:r>
          </a:p>
          <a:p>
            <a:r>
              <a:rPr lang="en-US" dirty="0" smtClean="0"/>
              <a:t>Raise your hand if you think your brain just cant do math.</a:t>
            </a:r>
          </a:p>
          <a:p>
            <a:r>
              <a:rPr lang="en-US" dirty="0" smtClean="0"/>
              <a:t>Raise your hand if Math seems impossible or incredibly frustrating.</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When Will I Ever Use this?</a:t>
            </a:r>
            <a:endParaRPr lang="en-US" dirty="0"/>
          </a:p>
        </p:txBody>
      </p:sp>
      <p:sp>
        <p:nvSpPr>
          <p:cNvPr id="3" name="Subtitle 2"/>
          <p:cNvSpPr>
            <a:spLocks noGrp="1"/>
          </p:cNvSpPr>
          <p:nvPr>
            <p:ph type="subTitle" idx="1"/>
          </p:nvPr>
        </p:nvSpPr>
        <p:spPr/>
        <p:txBody>
          <a:bodyPr/>
          <a:lstStyle/>
          <a:p>
            <a:endParaRPr lang="en-US"/>
          </a:p>
        </p:txBody>
      </p:sp>
      <p:pic>
        <p:nvPicPr>
          <p:cNvPr id="5" name="WeUseMath-POS-high.mov">
            <a:hlinkClick r:id="" action="ppaction://media"/>
          </p:cNvPr>
          <p:cNvPicPr/>
          <p:nvPr>
            <p:ph type="pic" sz="quarter" idx="13"/>
            <a:videoFile r:link="rId1"/>
          </p:nvPr>
        </p:nvPicPr>
        <p:blipFill>
          <a:blip r:embed="rId3"/>
          <a:stretch>
            <a:fillRect/>
          </a:stretch>
        </p:blipFill>
        <p:spPr>
          <a:xfrm>
            <a:off x="241300" y="1303933"/>
            <a:ext cx="4906963" cy="3680222"/>
          </a:xfr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video>
              <p:cMediaNode>
                <p:cTn id="13" fill="hold" display="0">
                  <p:stCondLst>
                    <p:cond delay="indefinite"/>
                  </p:stCondLst>
                  <p:endCondLst>
                    <p:cond evt="onNext" delay="0">
                      <p:tgtEl>
                        <p:sldTgt/>
                      </p:tgtEl>
                    </p:cond>
                    <p:cond evt="onPrev" delay="0">
                      <p:tgtEl>
                        <p:sldTgt/>
                      </p:tgtEl>
                    </p:cond>
                  </p:endCondLst>
                </p:cTn>
                <p:tgtEl>
                  <p:spTgt spid="5"/>
                </p:tgtEl>
              </p:cMediaNode>
            </p:video>
          </p:childTnLst>
        </p:cTn>
      </p:par>
    </p:tnLst>
    <p:bldLst>
      <p:bldP spid="2"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 Mendel’s Algebra 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main goal of Algebra is to develop fluency in working with linear equations. Students will extend their experiences with tables, graphs, and equations and solve linear equations and inequalities and systems of linear equations and inequalities. Students will extend their knowledge of the number system to include irrational numbers. Students will generate equivalent expressions and use formulas. Students will simplify polynomials and begin to study quadratic relationships. Students will use technology and models to investigate and explore mathematical ideas and relationships and develop multiple strategies for analyzing complex situations. Students will analyze situations verbally, numerically, graphically, and symbolically. Students will apply mathematical skills and make meaningful connections to life’s experiences.</a:t>
            </a: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sz="half" idx="1"/>
          </p:nvPr>
        </p:nvSpPr>
        <p:spPr/>
        <p:txBody>
          <a:bodyPr/>
          <a:lstStyle/>
          <a:p>
            <a:r>
              <a:rPr lang="en-US" dirty="0" smtClean="0"/>
              <a:t>Real Numbers</a:t>
            </a:r>
          </a:p>
          <a:p>
            <a:r>
              <a:rPr lang="en-US" dirty="0" smtClean="0"/>
              <a:t>Solving Equations</a:t>
            </a:r>
          </a:p>
          <a:p>
            <a:r>
              <a:rPr lang="en-US" dirty="0" smtClean="0"/>
              <a:t>Graphing Equations</a:t>
            </a:r>
          </a:p>
          <a:p>
            <a:r>
              <a:rPr lang="en-US" dirty="0" smtClean="0"/>
              <a:t>Irrational Numbers</a:t>
            </a:r>
          </a:p>
          <a:p>
            <a:r>
              <a:rPr lang="en-US" dirty="0" smtClean="0"/>
              <a:t>Proportions</a:t>
            </a:r>
          </a:p>
          <a:p>
            <a:r>
              <a:rPr lang="en-US" dirty="0" smtClean="0"/>
              <a:t>Linear Relationships</a:t>
            </a:r>
          </a:p>
          <a:p>
            <a:r>
              <a:rPr lang="en-US" dirty="0" smtClean="0"/>
              <a:t>Pythagorean’s Theorem </a:t>
            </a:r>
          </a:p>
          <a:p>
            <a:r>
              <a:rPr lang="en-US" dirty="0" smtClean="0"/>
              <a:t>Rate Of Change</a:t>
            </a:r>
          </a:p>
          <a:p>
            <a:r>
              <a:rPr lang="en-US" dirty="0" smtClean="0"/>
              <a:t>Slope</a:t>
            </a:r>
          </a:p>
        </p:txBody>
      </p:sp>
      <p:sp>
        <p:nvSpPr>
          <p:cNvPr id="4" name="Content Placeholder 3"/>
          <p:cNvSpPr>
            <a:spLocks noGrp="1"/>
          </p:cNvSpPr>
          <p:nvPr>
            <p:ph sz="half" idx="2"/>
          </p:nvPr>
        </p:nvSpPr>
        <p:spPr/>
        <p:txBody>
          <a:bodyPr/>
          <a:lstStyle/>
          <a:p>
            <a:r>
              <a:rPr lang="en-US" dirty="0" smtClean="0"/>
              <a:t>Simplifying Monomials and Polynomials</a:t>
            </a:r>
          </a:p>
          <a:p>
            <a:r>
              <a:rPr lang="en-US" dirty="0" smtClean="0"/>
              <a:t>Real World applications</a:t>
            </a:r>
          </a:p>
          <a:p>
            <a:r>
              <a:rPr lang="en-US" dirty="0" smtClean="0"/>
              <a:t>Inequalities</a:t>
            </a:r>
          </a:p>
          <a:p>
            <a:r>
              <a:rPr lang="en-US" dirty="0" smtClean="0"/>
              <a:t>Factoring</a:t>
            </a:r>
          </a:p>
          <a:p>
            <a:r>
              <a:rPr lang="en-US" dirty="0" smtClean="0"/>
              <a:t>Quadratics</a:t>
            </a:r>
          </a:p>
          <a:p>
            <a:r>
              <a:rPr lang="en-US" dirty="0" smtClean="0"/>
              <a:t>Radicals</a:t>
            </a:r>
          </a:p>
          <a:p>
            <a:r>
              <a:rPr lang="en-US" dirty="0" smtClean="0"/>
              <a:t>Statistics</a:t>
            </a:r>
          </a:p>
          <a:p>
            <a:r>
              <a:rPr lang="en-US" dirty="0" smtClean="0"/>
              <a:t>Etc.</a:t>
            </a:r>
          </a:p>
          <a:p>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a:t>
            </a:r>
            <a:endParaRPr lang="en-US" dirty="0"/>
          </a:p>
        </p:txBody>
      </p:sp>
      <p:sp>
        <p:nvSpPr>
          <p:cNvPr id="4" name="Content Placeholder 3"/>
          <p:cNvSpPr>
            <a:spLocks noGrp="1"/>
          </p:cNvSpPr>
          <p:nvPr>
            <p:ph sz="half" idx="1"/>
          </p:nvPr>
        </p:nvSpPr>
        <p:spPr>
          <a:xfrm>
            <a:off x="457200" y="2057400"/>
            <a:ext cx="3931920" cy="4217893"/>
          </a:xfrm>
        </p:spPr>
        <p:txBody>
          <a:bodyPr>
            <a:normAutofit lnSpcReduction="10000"/>
          </a:bodyPr>
          <a:lstStyle/>
          <a:p>
            <a:pPr lvl="0"/>
            <a:r>
              <a:rPr lang="en-US" b="0" dirty="0" smtClean="0"/>
              <a:t>Graphing calculator is required.  I recommend a </a:t>
            </a:r>
            <a:r>
              <a:rPr lang="en-US" dirty="0" smtClean="0"/>
              <a:t>TI-84 or 84 plus</a:t>
            </a:r>
            <a:r>
              <a:rPr lang="en-US" b="0" dirty="0" smtClean="0"/>
              <a:t>.  The school has calculators to rent if needed. </a:t>
            </a:r>
            <a:endParaRPr lang="en-US" dirty="0" smtClean="0"/>
          </a:p>
          <a:p>
            <a:pPr lvl="0"/>
            <a:r>
              <a:rPr lang="en-US" b="0" dirty="0" smtClean="0"/>
              <a:t>Notebook paper, graph paper may be helpful</a:t>
            </a:r>
            <a:endParaRPr lang="en-US" dirty="0" smtClean="0"/>
          </a:p>
          <a:p>
            <a:pPr lvl="0"/>
            <a:r>
              <a:rPr lang="en-US" b="0" dirty="0" smtClean="0"/>
              <a:t>Pencils and eraser.  (All math worked is expected to be done in </a:t>
            </a:r>
            <a:r>
              <a:rPr lang="en-US" dirty="0" smtClean="0"/>
              <a:t>pencil</a:t>
            </a:r>
            <a:r>
              <a:rPr lang="en-US" b="0" dirty="0" smtClean="0"/>
              <a:t>.) </a:t>
            </a:r>
            <a:endParaRPr lang="en-US" dirty="0" smtClean="0"/>
          </a:p>
          <a:p>
            <a:pPr lvl="0"/>
            <a:r>
              <a:rPr lang="en-US" dirty="0" smtClean="0"/>
              <a:t>4x6</a:t>
            </a:r>
            <a:r>
              <a:rPr lang="en-US" b="0" dirty="0" smtClean="0"/>
              <a:t> note cards (100)</a:t>
            </a:r>
            <a:endParaRPr lang="en-US" dirty="0" smtClean="0"/>
          </a:p>
          <a:p>
            <a:pPr lvl="0"/>
            <a:r>
              <a:rPr lang="en-US" b="0" dirty="0" smtClean="0"/>
              <a:t>Textbook:  Ron, Larson; Laurie, Boswell; Timothy D. </a:t>
            </a:r>
            <a:r>
              <a:rPr lang="en-US" b="0" dirty="0" err="1" smtClean="0"/>
              <a:t>Kanold</a:t>
            </a:r>
            <a:r>
              <a:rPr lang="en-US" b="0" dirty="0" smtClean="0"/>
              <a:t>; and Lee Stiff. </a:t>
            </a:r>
            <a:r>
              <a:rPr lang="en-US" dirty="0" smtClean="0"/>
              <a:t>Algebra 1</a:t>
            </a:r>
            <a:r>
              <a:rPr lang="en-US" b="0" dirty="0" smtClean="0"/>
              <a:t>. Evanston, IL. McDougal </a:t>
            </a:r>
            <a:r>
              <a:rPr lang="en-US" b="0" dirty="0" err="1" smtClean="0"/>
              <a:t>Littell</a:t>
            </a:r>
            <a:r>
              <a:rPr lang="en-US" b="0" dirty="0" smtClean="0"/>
              <a:t> Inc. </a:t>
            </a:r>
            <a:endParaRPr lang="en-US" dirty="0" smtClean="0"/>
          </a:p>
          <a:p>
            <a:endParaRPr lang="en-US" dirty="0"/>
          </a:p>
        </p:txBody>
      </p:sp>
      <p:pic>
        <p:nvPicPr>
          <p:cNvPr id="45058" name="Picture 2"/>
          <p:cNvPicPr>
            <a:picLocks noChangeAspect="1" noChangeArrowheads="1"/>
          </p:cNvPicPr>
          <p:nvPr/>
        </p:nvPicPr>
        <p:blipFill>
          <a:blip r:embed="rId2"/>
          <a:srcRect/>
          <a:stretch>
            <a:fillRect/>
          </a:stretch>
        </p:blipFill>
        <p:spPr bwMode="auto">
          <a:xfrm>
            <a:off x="4978400" y="2682222"/>
            <a:ext cx="3708400" cy="2197100"/>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to="" calcmode="lin" valueType="num">
                                      <p:cBhvr>
                                        <p:cTn id="27" dur="1" fill="hold"/>
                                        <p:tgtEl>
                                          <p:spTgt spid="4">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to="" calcmode="lin" valueType="num">
                                      <p:cBhvr>
                                        <p:cTn id="32" dur="1" fill="hold"/>
                                        <p:tgtEl>
                                          <p:spTgt spid="4">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45058"/>
                                        </p:tgtEl>
                                        <p:attrNameLst>
                                          <p:attrName>style.visibility</p:attrName>
                                        </p:attrNameLst>
                                      </p:cBhvr>
                                      <p:to>
                                        <p:strVal val="visible"/>
                                      </p:to>
                                    </p:set>
                                    <p:anim to="" calcmode="lin" valueType="num">
                                      <p:cBhvr>
                                        <p:cTn id="37" dur="1" fill="hold"/>
                                        <p:tgtEl>
                                          <p:spTgt spid="4505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Text Placeholder 2"/>
          <p:cNvSpPr>
            <a:spLocks noGrp="1"/>
          </p:cNvSpPr>
          <p:nvPr>
            <p:ph type="body" idx="1"/>
          </p:nvPr>
        </p:nvSpPr>
        <p:spPr/>
        <p:txBody>
          <a:bodyPr/>
          <a:lstStyle/>
          <a:p>
            <a:r>
              <a:rPr lang="en-US" dirty="0" smtClean="0"/>
              <a:t>Daily Grades	</a:t>
            </a:r>
            <a:endParaRPr lang="en-US" dirty="0"/>
          </a:p>
        </p:txBody>
      </p:sp>
      <p:sp>
        <p:nvSpPr>
          <p:cNvPr id="4" name="Content Placeholder 3"/>
          <p:cNvSpPr>
            <a:spLocks noGrp="1"/>
          </p:cNvSpPr>
          <p:nvPr>
            <p:ph sz="half" idx="2"/>
          </p:nvPr>
        </p:nvSpPr>
        <p:spPr/>
        <p:txBody>
          <a:bodyPr/>
          <a:lstStyle/>
          <a:p>
            <a:r>
              <a:rPr lang="en-US" dirty="0" smtClean="0"/>
              <a:t>25 %- Homework- In class and out of class work</a:t>
            </a:r>
          </a:p>
          <a:p>
            <a:r>
              <a:rPr lang="en-US" dirty="0" smtClean="0"/>
              <a:t>10 % Notes- Including Note Cards</a:t>
            </a:r>
          </a:p>
          <a:p>
            <a:r>
              <a:rPr lang="en-US" dirty="0" smtClean="0"/>
              <a:t>10 % Quizzes- Given at the beginning of each class period</a:t>
            </a:r>
          </a:p>
          <a:p>
            <a:r>
              <a:rPr lang="en-US" dirty="0" smtClean="0"/>
              <a:t>5 % Participation</a:t>
            </a:r>
            <a:endParaRPr lang="en-US" dirty="0"/>
          </a:p>
        </p:txBody>
      </p:sp>
      <p:sp>
        <p:nvSpPr>
          <p:cNvPr id="5" name="Text Placeholder 4"/>
          <p:cNvSpPr>
            <a:spLocks noGrp="1"/>
          </p:cNvSpPr>
          <p:nvPr>
            <p:ph type="body" sz="quarter" idx="3"/>
          </p:nvPr>
        </p:nvSpPr>
        <p:spPr/>
        <p:txBody>
          <a:bodyPr/>
          <a:lstStyle/>
          <a:p>
            <a:r>
              <a:rPr lang="en-US" dirty="0" smtClean="0"/>
              <a:t>Major Grades</a:t>
            </a:r>
            <a:endParaRPr lang="en-US" dirty="0"/>
          </a:p>
        </p:txBody>
      </p:sp>
      <p:sp>
        <p:nvSpPr>
          <p:cNvPr id="6" name="Content Placeholder 5"/>
          <p:cNvSpPr>
            <a:spLocks noGrp="1"/>
          </p:cNvSpPr>
          <p:nvPr>
            <p:ph sz="quarter" idx="4"/>
          </p:nvPr>
        </p:nvSpPr>
        <p:spPr/>
        <p:txBody>
          <a:bodyPr/>
          <a:lstStyle/>
          <a:p>
            <a:r>
              <a:rPr lang="en-US" dirty="0" smtClean="0"/>
              <a:t>50 % Tests</a:t>
            </a:r>
          </a:p>
          <a:p>
            <a:pPr lvl="1"/>
            <a:r>
              <a:rPr lang="en-US" dirty="0" smtClean="0"/>
              <a:t>There are NO TEST RETAKES</a:t>
            </a:r>
          </a:p>
          <a:p>
            <a:pPr lvl="1"/>
            <a:r>
              <a:rPr lang="en-US" dirty="0" smtClean="0"/>
              <a:t>Instead you can do a test analysis</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Quizzes</a:t>
            </a:r>
            <a:endParaRPr lang="en-US" dirty="0"/>
          </a:p>
        </p:txBody>
      </p:sp>
      <p:sp>
        <p:nvSpPr>
          <p:cNvPr id="3" name="Content Placeholder 2"/>
          <p:cNvSpPr>
            <a:spLocks noGrp="1"/>
          </p:cNvSpPr>
          <p:nvPr>
            <p:ph idx="1"/>
          </p:nvPr>
        </p:nvSpPr>
        <p:spPr/>
        <p:txBody>
          <a:bodyPr/>
          <a:lstStyle/>
          <a:p>
            <a:r>
              <a:rPr lang="en-US" dirty="0" smtClean="0"/>
              <a:t>Quizzes will be given at the beginning of each class period. If you are tardy or need to return to your locker/car for supplies you will receive a 0 on that quiz and it can not be made up. If you are absent (excused) it will not be counted against you. Quiz retakes will be available before and after school but must be completed by each unit test. Your three lowest quiz scores will be dropped at the end of each term. </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Homework</a:t>
            </a:r>
            <a:endParaRPr lang="en-US" dirty="0"/>
          </a:p>
        </p:txBody>
      </p:sp>
      <p:sp>
        <p:nvSpPr>
          <p:cNvPr id="5" name="Content Placeholder 4"/>
          <p:cNvSpPr>
            <a:spLocks noGrp="1"/>
          </p:cNvSpPr>
          <p:nvPr>
            <p:ph sz="half" idx="2"/>
          </p:nvPr>
        </p:nvSpPr>
        <p:spPr/>
        <p:txBody>
          <a:bodyPr>
            <a:normAutofit fontScale="92500"/>
          </a:bodyPr>
          <a:lstStyle/>
          <a:p>
            <a:r>
              <a:rPr lang="en-US" dirty="0" smtClean="0"/>
              <a:t>Homework not turned in on the day it is due will be considered late.  Half credit will be given for late homework</a:t>
            </a:r>
            <a:r>
              <a:rPr lang="en-US" dirty="0" smtClean="0"/>
              <a:t>.</a:t>
            </a:r>
          </a:p>
          <a:p>
            <a:r>
              <a:rPr lang="en-US" dirty="0" smtClean="0"/>
              <a:t> </a:t>
            </a:r>
            <a:r>
              <a:rPr lang="en-US" dirty="0" smtClean="0"/>
              <a:t>NO LATE HOMEWORK will be counted one week after the unit test.  Homework turned in late due to an excused absence is not counted off.</a:t>
            </a:r>
            <a:r>
              <a:rPr lang="en-US" dirty="0" smtClean="0"/>
              <a:t> </a:t>
            </a:r>
          </a:p>
          <a:p>
            <a:r>
              <a:rPr lang="en-US" dirty="0" smtClean="0"/>
              <a:t>You </a:t>
            </a:r>
            <a:r>
              <a:rPr lang="en-US" dirty="0" smtClean="0"/>
              <a:t>have as many days as you were absent to turn in missed homework. It must have an absence pass stapled to the top. </a:t>
            </a:r>
            <a:endParaRPr lang="en-US" dirty="0"/>
          </a:p>
        </p:txBody>
      </p:sp>
      <p:pic>
        <p:nvPicPr>
          <p:cNvPr id="6" name="Picture 5"/>
          <p:cNvPicPr>
            <a:picLocks noChangeAspect="1"/>
          </p:cNvPicPr>
          <p:nvPr/>
        </p:nvPicPr>
        <p:blipFill>
          <a:blip r:embed="rId2"/>
          <a:stretch>
            <a:fillRect/>
          </a:stretch>
        </p:blipFill>
        <p:spPr>
          <a:xfrm>
            <a:off x="990824" y="2535144"/>
            <a:ext cx="2806700" cy="2654300"/>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to="" calcmode="lin" valueType="num">
                                      <p:cBhvr>
                                        <p:cTn id="17" dur="1" fill="hold"/>
                                        <p:tgtEl>
                                          <p:spTgt spid="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to="" calcmode="lin" valueType="num">
                                      <p:cBhvr>
                                        <p:cTn id="22" dur="1" fill="hold"/>
                                        <p:tgtEl>
                                          <p:spTgt spid="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to="" calcmode="lin" valueType="num">
                                      <p:cBhvr>
                                        <p:cTn id="2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37</TotalTime>
  <Words>1119</Words>
  <Application>Microsoft Macintosh PowerPoint</Application>
  <PresentationFormat>On-screen Show (4:3)</PresentationFormat>
  <Paragraphs>85</Paragraphs>
  <Slides>17</Slides>
  <Notes>1</Notes>
  <HiddenSlides>0</HiddenSlides>
  <MMClips>1</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Focus</vt:lpstr>
      <vt:lpstr>Algebra 1</vt:lpstr>
      <vt:lpstr>Poll</vt:lpstr>
      <vt:lpstr>When Will I Ever Use this?</vt:lpstr>
      <vt:lpstr>Miss Mendel’s Algebra 1</vt:lpstr>
      <vt:lpstr>Topics</vt:lpstr>
      <vt:lpstr>Supplies</vt:lpstr>
      <vt:lpstr>Grading</vt:lpstr>
      <vt:lpstr>Quizzes</vt:lpstr>
      <vt:lpstr>Late Homework</vt:lpstr>
      <vt:lpstr>Cheating</vt:lpstr>
      <vt:lpstr>Grading Scale</vt:lpstr>
      <vt:lpstr>Extra Credit and Hall Passes</vt:lpstr>
      <vt:lpstr>Absence Policy</vt:lpstr>
      <vt:lpstr>Extra Help</vt:lpstr>
      <vt:lpstr>Class Rules</vt:lpstr>
      <vt:lpstr>Other Policies</vt:lpstr>
      <vt:lpstr>Class Website Tutorial</vt:lpstr>
    </vt:vector>
  </TitlesOfParts>
  <Company>Brigham Young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1</dc:title>
  <dc:creator>Danielle Mendel</dc:creator>
  <cp:lastModifiedBy>Danielle Mendel</cp:lastModifiedBy>
  <cp:revision>2</cp:revision>
  <dcterms:created xsi:type="dcterms:W3CDTF">2011-08-23T01:40:53Z</dcterms:created>
  <dcterms:modified xsi:type="dcterms:W3CDTF">2011-08-23T02:18:34Z</dcterms:modified>
</cp:coreProperties>
</file>